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84" r:id="rId3"/>
    <p:sldId id="280" r:id="rId4"/>
    <p:sldId id="281" r:id="rId5"/>
    <p:sldId id="282" r:id="rId6"/>
    <p:sldId id="283" r:id="rId7"/>
    <p:sldId id="278" r:id="rId8"/>
    <p:sldId id="279" r:id="rId9"/>
    <p:sldId id="277" r:id="rId10"/>
    <p:sldId id="285" r:id="rId11"/>
    <p:sldId id="286" r:id="rId12"/>
    <p:sldId id="287" r:id="rId13"/>
    <p:sldId id="316" r:id="rId14"/>
    <p:sldId id="288" r:id="rId15"/>
    <p:sldId id="290" r:id="rId16"/>
    <p:sldId id="304" r:id="rId17"/>
    <p:sldId id="294" r:id="rId18"/>
    <p:sldId id="295" r:id="rId19"/>
    <p:sldId id="297" r:id="rId20"/>
    <p:sldId id="298" r:id="rId21"/>
    <p:sldId id="296" r:id="rId22"/>
    <p:sldId id="293" r:id="rId23"/>
    <p:sldId id="305" r:id="rId24"/>
    <p:sldId id="317" r:id="rId25"/>
    <p:sldId id="318" r:id="rId26"/>
    <p:sldId id="319" r:id="rId27"/>
    <p:sldId id="320" r:id="rId28"/>
    <p:sldId id="291" r:id="rId29"/>
    <p:sldId id="299" r:id="rId30"/>
    <p:sldId id="310" r:id="rId31"/>
    <p:sldId id="314" r:id="rId32"/>
    <p:sldId id="311" r:id="rId33"/>
    <p:sldId id="312" r:id="rId34"/>
    <p:sldId id="313" r:id="rId35"/>
    <p:sldId id="315" r:id="rId36"/>
    <p:sldId id="300" r:id="rId37"/>
    <p:sldId id="301" r:id="rId38"/>
    <p:sldId id="302" r:id="rId39"/>
  </p:sldIdLst>
  <p:sldSz cx="9363075" cy="5257800"/>
  <p:notesSz cx="6858000" cy="9144000"/>
  <p:defaultTextStyle>
    <a:lvl1pPr marL="40639" marR="40639" algn="ctr">
      <a:defRPr sz="4200">
        <a:uFill>
          <a:solidFill/>
        </a:uFill>
        <a:latin typeface="+mn-lt"/>
        <a:ea typeface="+mn-ea"/>
        <a:cs typeface="+mn-cs"/>
        <a:sym typeface="Gill Sans"/>
      </a:defRPr>
    </a:lvl1pPr>
    <a:lvl2pPr marL="40639" marR="40639" indent="342900" algn="ctr">
      <a:defRPr sz="4200">
        <a:uFill>
          <a:solidFill/>
        </a:uFill>
        <a:latin typeface="+mn-lt"/>
        <a:ea typeface="+mn-ea"/>
        <a:cs typeface="+mn-cs"/>
        <a:sym typeface="Gill Sans"/>
      </a:defRPr>
    </a:lvl2pPr>
    <a:lvl3pPr marL="40639" marR="40639" indent="685800" algn="ctr">
      <a:defRPr sz="4200">
        <a:uFill>
          <a:solidFill/>
        </a:uFill>
        <a:latin typeface="+mn-lt"/>
        <a:ea typeface="+mn-ea"/>
        <a:cs typeface="+mn-cs"/>
        <a:sym typeface="Gill Sans"/>
      </a:defRPr>
    </a:lvl3pPr>
    <a:lvl4pPr marL="40639" marR="40639" indent="1028700" algn="ctr">
      <a:defRPr sz="4200">
        <a:uFill>
          <a:solidFill/>
        </a:uFill>
        <a:latin typeface="+mn-lt"/>
        <a:ea typeface="+mn-ea"/>
        <a:cs typeface="+mn-cs"/>
        <a:sym typeface="Gill Sans"/>
      </a:defRPr>
    </a:lvl4pPr>
    <a:lvl5pPr marL="40639" marR="40639" indent="1371600" algn="ctr">
      <a:defRPr sz="4200">
        <a:uFill>
          <a:solidFill/>
        </a:uFill>
        <a:latin typeface="+mn-lt"/>
        <a:ea typeface="+mn-ea"/>
        <a:cs typeface="+mn-cs"/>
        <a:sym typeface="Gill Sans"/>
      </a:defRPr>
    </a:lvl5pPr>
    <a:lvl6pPr marL="40639" marR="40639" indent="1714500" algn="ctr">
      <a:defRPr sz="4200">
        <a:uFill>
          <a:solidFill/>
        </a:uFill>
        <a:latin typeface="+mn-lt"/>
        <a:ea typeface="+mn-ea"/>
        <a:cs typeface="+mn-cs"/>
        <a:sym typeface="Gill Sans"/>
      </a:defRPr>
    </a:lvl6pPr>
    <a:lvl7pPr marL="40639" marR="40639" indent="2057400" algn="ctr">
      <a:defRPr sz="4200">
        <a:uFill>
          <a:solidFill/>
        </a:uFill>
        <a:latin typeface="+mn-lt"/>
        <a:ea typeface="+mn-ea"/>
        <a:cs typeface="+mn-cs"/>
        <a:sym typeface="Gill Sans"/>
      </a:defRPr>
    </a:lvl7pPr>
    <a:lvl8pPr marL="40639" marR="40639" indent="2400300" algn="ctr">
      <a:defRPr sz="4200">
        <a:uFill>
          <a:solidFill/>
        </a:uFill>
        <a:latin typeface="+mn-lt"/>
        <a:ea typeface="+mn-ea"/>
        <a:cs typeface="+mn-cs"/>
        <a:sym typeface="Gill Sans"/>
      </a:defRPr>
    </a:lvl8pPr>
    <a:lvl9pPr marL="40639" marR="40639" indent="2743200" algn="ctr">
      <a:defRPr sz="4200">
        <a:uFill>
          <a:solidFill/>
        </a:u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8" d="100"/>
          <a:sy n="98" d="100"/>
        </p:scale>
        <p:origin x="-320" y="-96"/>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2095012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Working</a:t>
            </a:r>
            <a:r>
              <a:rPr lang="en-US" baseline="0" dirty="0" smtClean="0"/>
              <a:t> with data, learning python tools, learning to define and categorize key Data </a:t>
            </a:r>
            <a:r>
              <a:rPr lang="en-US" baseline="0" dirty="0" err="1" smtClean="0"/>
              <a:t>Sci</a:t>
            </a:r>
            <a:r>
              <a:rPr lang="en-US" baseline="0" dirty="0" smtClean="0"/>
              <a:t> topics</a:t>
            </a:r>
          </a:p>
          <a:p>
            <a:endParaRPr lang="en-US" baseline="0" dirty="0" smtClean="0"/>
          </a:p>
        </p:txBody>
      </p:sp>
    </p:spTree>
    <p:extLst>
      <p:ext uri="{BB962C8B-B14F-4D97-AF65-F5344CB8AC3E}">
        <p14:creationId xmlns:p14="http://schemas.microsoft.com/office/powerpoint/2010/main" val="280504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Survey of algorithms</a:t>
            </a:r>
            <a:r>
              <a:rPr lang="en-US" baseline="0" dirty="0" smtClean="0"/>
              <a:t> and more advanced tools </a:t>
            </a:r>
            <a:endParaRPr lang="en-US" dirty="0"/>
          </a:p>
        </p:txBody>
      </p:sp>
    </p:spTree>
    <p:extLst>
      <p:ext uri="{BB962C8B-B14F-4D97-AF65-F5344CB8AC3E}">
        <p14:creationId xmlns:p14="http://schemas.microsoft.com/office/powerpoint/2010/main" val="2125198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6238" y="685800"/>
            <a:ext cx="6105525" cy="3429000"/>
          </a:xfrm>
        </p:spPr>
      </p:sp>
      <p:sp>
        <p:nvSpPr>
          <p:cNvPr id="3" name="Notes Placeholder 2"/>
          <p:cNvSpPr>
            <a:spLocks noGrp="1"/>
          </p:cNvSpPr>
          <p:nvPr>
            <p:ph type="body" idx="1"/>
          </p:nvPr>
        </p:nvSpPr>
        <p:spPr/>
        <p:txBody>
          <a:bodyPr/>
          <a:lstStyle/>
          <a:p>
            <a:r>
              <a:rPr lang="en-US" dirty="0" smtClean="0"/>
              <a:t>Advanced topics</a:t>
            </a:r>
            <a:r>
              <a:rPr lang="en-US" baseline="0" dirty="0" smtClean="0"/>
              <a:t> and application</a:t>
            </a:r>
            <a:r>
              <a:rPr lang="en-US" baseline="0" dirty="0" smtClean="0">
                <a:sym typeface="Wingdings"/>
              </a:rPr>
              <a:t> this is the hard part but where things will really “click”</a:t>
            </a:r>
            <a:endParaRPr lang="en-US" dirty="0"/>
          </a:p>
        </p:txBody>
      </p:sp>
    </p:spTree>
    <p:extLst>
      <p:ext uri="{BB962C8B-B14F-4D97-AF65-F5344CB8AC3E}">
        <p14:creationId xmlns:p14="http://schemas.microsoft.com/office/powerpoint/2010/main" val="2046108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marL="40640" lvl="0" indent="0">
              <a:buNone/>
              <a:defRPr sz="1800"/>
            </a:pPr>
            <a:endParaRPr sz="2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endParaRPr sz="2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6" name="Shape 6"/>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 name="Shape 7"/>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Title">
    <p:bg>
      <p:bgPr>
        <a:solidFill>
          <a:srgbClr val="000000"/>
        </a:solidFill>
        <a:effectLst/>
      </p:bgPr>
    </p:bg>
    <p:spTree>
      <p:nvGrpSpPr>
        <p:cNvPr id="1" name=""/>
        <p:cNvGrpSpPr/>
        <p:nvPr/>
      </p:nvGrpSpPr>
      <p:grpSpPr>
        <a:xfrm>
          <a:off x="0" y="0"/>
          <a:ext cx="0" cy="0"/>
          <a:chOff x="0" y="0"/>
          <a:chExt cx="0" cy="0"/>
        </a:xfrm>
      </p:grpSpPr>
      <p:sp>
        <p:nvSpPr>
          <p:cNvPr id="53" name="Shape 53"/>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4" name="Shape 54"/>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55"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5_Title">
    <p:bg>
      <p:bgPr>
        <a:solidFill>
          <a:srgbClr val="000000"/>
        </a:solidFill>
        <a:effectLst/>
      </p:bgPr>
    </p:bg>
    <p:spTree>
      <p:nvGrpSpPr>
        <p:cNvPr id="1" name=""/>
        <p:cNvGrpSpPr/>
        <p:nvPr/>
      </p:nvGrpSpPr>
      <p:grpSpPr>
        <a:xfrm>
          <a:off x="0" y="0"/>
          <a:ext cx="0" cy="0"/>
          <a:chOff x="0" y="0"/>
          <a:chExt cx="0" cy="0"/>
        </a:xfrm>
      </p:grpSpPr>
      <p:sp>
        <p:nvSpPr>
          <p:cNvPr id="57" name="Shape 57"/>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8" name="Shape 58"/>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9" name="Shape 59"/>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genda copy 2">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Title copy">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Title copy 1">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copy">
    <p:bg>
      <p:bgPr>
        <a:solidFill>
          <a:srgbClr val="000000"/>
        </a:solidFill>
        <a:effectLst/>
      </p:bgPr>
    </p:bg>
    <p:spTree>
      <p:nvGrpSpPr>
        <p:cNvPr id="1" name=""/>
        <p:cNvGrpSpPr/>
        <p:nvPr/>
      </p:nvGrpSpPr>
      <p:grpSpPr>
        <a:xfrm>
          <a:off x="0" y="0"/>
          <a:ext cx="0" cy="0"/>
          <a:chOff x="0" y="0"/>
          <a:chExt cx="0" cy="0"/>
        </a:xfrm>
      </p:grpSpPr>
      <p:sp>
        <p:nvSpPr>
          <p:cNvPr id="65" name="Shape 65"/>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6" name="Shape 66"/>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7" name="Shape 67"/>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Title copy 1">
    <p:bg>
      <p:bgPr>
        <a:solidFill>
          <a:srgbClr val="000000"/>
        </a:solidFill>
        <a:effectLst/>
      </p:bgPr>
    </p:bg>
    <p:spTree>
      <p:nvGrpSpPr>
        <p:cNvPr id="1" name=""/>
        <p:cNvGrpSpPr/>
        <p:nvPr/>
      </p:nvGrpSpPr>
      <p:grpSpPr>
        <a:xfrm>
          <a:off x="0" y="0"/>
          <a:ext cx="0" cy="0"/>
          <a:chOff x="0" y="0"/>
          <a:chExt cx="0" cy="0"/>
        </a:xfrm>
      </p:grpSpPr>
      <p:sp>
        <p:nvSpPr>
          <p:cNvPr id="69" name="Shape 69"/>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0" name="Shape 70"/>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1" name="Shape 71"/>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ody copy – bulleted rev">
    <p:bg>
      <p:bgPr>
        <a:solidFill>
          <a:srgbClr val="000000"/>
        </a:solidFill>
        <a:effectLst/>
      </p:bgPr>
    </p:bg>
    <p:spTree>
      <p:nvGrpSpPr>
        <p:cNvPr id="1" name=""/>
        <p:cNvGrpSpPr/>
        <p:nvPr/>
      </p:nvGrpSpPr>
      <p:grpSpPr>
        <a:xfrm>
          <a:off x="0" y="0"/>
          <a:ext cx="0" cy="0"/>
          <a:chOff x="0" y="0"/>
          <a:chExt cx="0" cy="0"/>
        </a:xfrm>
      </p:grpSpPr>
      <p:sp>
        <p:nvSpPr>
          <p:cNvPr id="73" name="Shape 7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4" name="Shape 7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A location map">
    <p:spTree>
      <p:nvGrpSpPr>
        <p:cNvPr id="1" name=""/>
        <p:cNvGrpSpPr/>
        <p:nvPr/>
      </p:nvGrpSpPr>
      <p:grpSpPr>
        <a:xfrm>
          <a:off x="0" y="0"/>
          <a:ext cx="0" cy="0"/>
          <a:chOff x="0" y="0"/>
          <a:chExt cx="0" cy="0"/>
        </a:xfrm>
      </p:grpSpPr>
      <p:sp>
        <p:nvSpPr>
          <p:cNvPr id="77" name="Shape 7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8" name="Shape 7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9" name="Shape 79"/>
          <p:cNvSpPr/>
          <p:nvPr/>
        </p:nvSpPr>
        <p:spPr>
          <a:xfrm>
            <a:off x="894278"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General Assembly campus locations</a:t>
            </a:r>
          </a:p>
        </p:txBody>
      </p:sp>
      <p:pic>
        <p:nvPicPr>
          <p:cNvPr id="80" name="svg&gt;.pdf"/>
          <p:cNvPicPr/>
          <p:nvPr/>
        </p:nvPicPr>
        <p:blipFill>
          <a:blip r:embed="rId2">
            <a:extLst/>
          </a:blip>
          <a:stretch>
            <a:fillRect/>
          </a:stretch>
        </p:blipFill>
        <p:spPr>
          <a:xfrm>
            <a:off x="910708" y="1109795"/>
            <a:ext cx="7568975" cy="341757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82" name="Shape 82"/>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3" name="Shape 8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Title">
    <p:bg>
      <p:bgPr>
        <a:solidFill>
          <a:srgbClr val="000000"/>
        </a:solidFill>
        <a:effectLst/>
      </p:bgPr>
    </p:bg>
    <p:spTree>
      <p:nvGrpSpPr>
        <p:cNvPr id="1" name=""/>
        <p:cNvGrpSpPr/>
        <p:nvPr/>
      </p:nvGrpSpPr>
      <p:grpSpPr>
        <a:xfrm>
          <a:off x="0" y="0"/>
          <a:ext cx="0" cy="0"/>
          <a:chOff x="0" y="0"/>
          <a:chExt cx="0" cy="0"/>
        </a:xfrm>
      </p:grpSpPr>
      <p:sp>
        <p:nvSpPr>
          <p:cNvPr id="11" name="Shape 11"/>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2" name="Shape 12"/>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89" name="Shape 8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0" name="Shape 90"/>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1" name="Shape 91"/>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93" name="Shape 93"/>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4" name="Shape 94"/>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ody copy - bulleted red">
    <p:bg>
      <p:bgPr>
        <a:solidFill>
          <a:srgbClr val="ED332F"/>
        </a:solidFill>
        <a:effectLst/>
      </p:bgPr>
    </p:bg>
    <p:spTree>
      <p:nvGrpSpPr>
        <p:cNvPr id="1" name=""/>
        <p:cNvGrpSpPr/>
        <p:nvPr/>
      </p:nvGrpSpPr>
      <p:grpSpPr>
        <a:xfrm>
          <a:off x="0" y="0"/>
          <a:ext cx="0" cy="0"/>
          <a:chOff x="0" y="0"/>
          <a:chExt cx="0" cy="0"/>
        </a:xfrm>
      </p:grpSpPr>
      <p:sp>
        <p:nvSpPr>
          <p:cNvPr id="96" name="Shape 96"/>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7" name="Shape 97"/>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09" name="Shape 10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0" name="Shape 11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16" name="Shape 11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7" name="Shape 11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arge text_rev red">
    <p:bg>
      <p:bgPr>
        <a:solidFill>
          <a:srgbClr val="ED332F"/>
        </a:solidFill>
        <a:effectLst/>
      </p:bgPr>
    </p:bg>
    <p:spTree>
      <p:nvGrpSpPr>
        <p:cNvPr id="1" name=""/>
        <p:cNvGrpSpPr/>
        <p:nvPr/>
      </p:nvGrpSpPr>
      <p:grpSpPr>
        <a:xfrm>
          <a:off x="0" y="0"/>
          <a:ext cx="0" cy="0"/>
          <a:chOff x="0" y="0"/>
          <a:chExt cx="0" cy="0"/>
        </a:xfrm>
      </p:grpSpPr>
      <p:sp>
        <p:nvSpPr>
          <p:cNvPr id="123" name="Shape 12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4" name="Shape 12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5" name="Shape 125"/>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 rev">
    <p:bg>
      <p:bgPr>
        <a:solidFill>
          <a:srgbClr val="000000"/>
        </a:solidFill>
        <a:effectLst/>
      </p:bgPr>
    </p:bg>
    <p:spTree>
      <p:nvGrpSpPr>
        <p:cNvPr id="1" name=""/>
        <p:cNvGrpSpPr/>
        <p:nvPr/>
      </p:nvGrpSpPr>
      <p:grpSpPr>
        <a:xfrm>
          <a:off x="0" y="0"/>
          <a:ext cx="0" cy="0"/>
          <a:chOff x="0" y="0"/>
          <a:chExt cx="0" cy="0"/>
        </a:xfrm>
      </p:grpSpPr>
      <p:sp>
        <p:nvSpPr>
          <p:cNvPr id="127" name="Shape 127"/>
          <p:cNvSpPr/>
          <p:nvPr/>
        </p:nvSpPr>
        <p:spPr>
          <a:xfrm flipV="1">
            <a:off x="885658" y="562051"/>
            <a:ext cx="7593264" cy="2"/>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8" name="Shape 128"/>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Full screen – no header">
    <p:spTree>
      <p:nvGrpSpPr>
        <p:cNvPr id="1" name=""/>
        <p:cNvGrpSpPr/>
        <p:nvPr/>
      </p:nvGrpSpPr>
      <p:grpSpPr>
        <a:xfrm>
          <a:off x="0" y="0"/>
          <a:ext cx="0" cy="0"/>
          <a:chOff x="0" y="0"/>
          <a:chExt cx="0" cy="0"/>
        </a:xfrm>
      </p:grpSpPr>
      <p:sp>
        <p:nvSpPr>
          <p:cNvPr id="130" name="Shape 130"/>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31" name="Shape 131"/>
          <p:cNvSpPr>
            <a:spLocks noGrp="1"/>
          </p:cNvSpPr>
          <p:nvPr>
            <p:ph idx="3"/>
          </p:nvPr>
        </p:nvSpPr>
        <p:spPr>
          <a:xfrm>
            <a:off x="886062" y="526336"/>
            <a:ext cx="7599166" cy="4000858"/>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3" name="Shape 14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4" name="Shape 14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Presenter info">
    <p:spTree>
      <p:nvGrpSpPr>
        <p:cNvPr id="1" name=""/>
        <p:cNvGrpSpPr/>
        <p:nvPr/>
      </p:nvGrpSpPr>
      <p:grpSpPr>
        <a:xfrm>
          <a:off x="0" y="0"/>
          <a:ext cx="0" cy="0"/>
          <a:chOff x="0" y="0"/>
          <a:chExt cx="0" cy="0"/>
        </a:xfrm>
      </p:grpSpPr>
      <p:sp>
        <p:nvSpPr>
          <p:cNvPr id="146" name="Shape 14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7" name="Shape 14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8" name="Shape 148"/>
          <p:cNvSpPr>
            <a:spLocks noGrp="1"/>
          </p:cNvSpPr>
          <p:nvPr>
            <p:ph idx="3"/>
          </p:nvPr>
        </p:nvSpPr>
        <p:spPr>
          <a:xfrm>
            <a:off x="894278" y="1273069"/>
            <a:ext cx="1470542" cy="1807370"/>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Title">
    <p:bg>
      <p:bgPr>
        <a:solidFill>
          <a:srgbClr val="000000"/>
        </a:solidFill>
        <a:effectLst/>
      </p:bgPr>
    </p:bg>
    <p:spTree>
      <p:nvGrpSpPr>
        <p:cNvPr id="1" name=""/>
        <p:cNvGrpSpPr/>
        <p:nvPr/>
      </p:nvGrpSpPr>
      <p:grpSpPr>
        <a:xfrm>
          <a:off x="0" y="0"/>
          <a:ext cx="0" cy="0"/>
          <a:chOff x="0" y="0"/>
          <a:chExt cx="0" cy="0"/>
        </a:xfrm>
      </p:grpSpPr>
      <p:sp>
        <p:nvSpPr>
          <p:cNvPr id="14" name="Shape 14"/>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5" name="Shape 15"/>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16"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3_Title">
    <p:bg>
      <p:bgPr>
        <a:solidFill>
          <a:srgbClr val="000000"/>
        </a:solidFill>
        <a:effectLst/>
      </p:bgPr>
    </p:bg>
    <p:spTree>
      <p:nvGrpSpPr>
        <p:cNvPr id="1" name=""/>
        <p:cNvGrpSpPr/>
        <p:nvPr/>
      </p:nvGrpSpPr>
      <p:grpSpPr>
        <a:xfrm>
          <a:off x="0" y="0"/>
          <a:ext cx="0" cy="0"/>
          <a:chOff x="0" y="0"/>
          <a:chExt cx="0" cy="0"/>
        </a:xfrm>
      </p:grpSpPr>
      <p:sp>
        <p:nvSpPr>
          <p:cNvPr id="18" name="Shape 18"/>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9" name="Shape 19"/>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0" name="Shape 20"/>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3" name="Shape 23"/>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4" name="Shape 24"/>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25" name="image.tiff"/>
          <p:cNvPicPr/>
          <p:nvPr/>
        </p:nvPicPr>
        <p:blipFill>
          <a:blip r:embed="rId2">
            <a:extLst/>
          </a:blip>
          <a:stretch>
            <a:fillRect/>
          </a:stretch>
        </p:blipFill>
        <p:spPr>
          <a:xfrm>
            <a:off x="2444750" y="1104900"/>
            <a:ext cx="4522788" cy="3665538"/>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Agenda">
    <p:spTree>
      <p:nvGrpSpPr>
        <p:cNvPr id="1" name=""/>
        <p:cNvGrpSpPr/>
        <p:nvPr/>
      </p:nvGrpSpPr>
      <p:grpSpPr>
        <a:xfrm>
          <a:off x="0" y="0"/>
          <a:ext cx="0" cy="0"/>
          <a:chOff x="0" y="0"/>
          <a:chExt cx="0" cy="0"/>
        </a:xfrm>
      </p:grpSpPr>
      <p:pic>
        <p:nvPicPr>
          <p:cNvPr id="28" name="image.tiff"/>
          <p:cNvPicPr/>
          <p:nvPr/>
        </p:nvPicPr>
        <p:blipFill>
          <a:blip r:embed="rId2">
            <a:extLst/>
          </a:blip>
          <a:stretch>
            <a:fillRect/>
          </a:stretch>
        </p:blipFill>
        <p:spPr>
          <a:xfrm>
            <a:off x="2017712" y="1111250"/>
            <a:ext cx="5259388" cy="3683000"/>
          </a:xfrm>
          <a:prstGeom prst="rect">
            <a:avLst/>
          </a:prstGeom>
          <a:ln w="12700">
            <a:miter lim="400000"/>
          </a:ln>
        </p:spPr>
      </p:pic>
      <p:sp>
        <p:nvSpPr>
          <p:cNvPr id="29" name="Shape 2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0" name="Shape 3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Agenda">
    <p:spTree>
      <p:nvGrpSpPr>
        <p:cNvPr id="1" name=""/>
        <p:cNvGrpSpPr/>
        <p:nvPr/>
      </p:nvGrpSpPr>
      <p:grpSpPr>
        <a:xfrm>
          <a:off x="0" y="0"/>
          <a:ext cx="0" cy="0"/>
          <a:chOff x="0" y="0"/>
          <a:chExt cx="0" cy="0"/>
        </a:xfrm>
      </p:grpSpPr>
      <p:pic>
        <p:nvPicPr>
          <p:cNvPr id="38" name="image.tiff"/>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39" name="Shape 3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0" name="Shape 4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Agenda">
    <p:spTree>
      <p:nvGrpSpPr>
        <p:cNvPr id="1" name=""/>
        <p:cNvGrpSpPr/>
        <p:nvPr/>
      </p:nvGrpSpPr>
      <p:grpSpPr>
        <a:xfrm>
          <a:off x="0" y="0"/>
          <a:ext cx="0" cy="0"/>
          <a:chOff x="0" y="0"/>
          <a:chExt cx="0" cy="0"/>
        </a:xfrm>
      </p:grpSpPr>
      <p:sp>
        <p:nvSpPr>
          <p:cNvPr id="43" name="Shape 43"/>
          <p:cNvSpPr/>
          <p:nvPr/>
        </p:nvSpPr>
        <p:spPr>
          <a:xfrm flipH="1">
            <a:off x="454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4" name="Shape 44"/>
          <p:cNvSpPr/>
          <p:nvPr/>
        </p:nvSpPr>
        <p:spPr>
          <a:xfrm>
            <a:off x="3386137" y="2085975"/>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5" name="Shape 45"/>
          <p:cNvSpPr/>
          <p:nvPr/>
        </p:nvSpPr>
        <p:spPr>
          <a:xfrm flipH="1">
            <a:off x="454025" y="36576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6" name="Shape 46"/>
          <p:cNvSpPr/>
          <p:nvPr/>
        </p:nvSpPr>
        <p:spPr>
          <a:xfrm flipH="1">
            <a:off x="3371850" y="3651250"/>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7_Agenda">
    <p:spTree>
      <p:nvGrpSpPr>
        <p:cNvPr id="1" name=""/>
        <p:cNvGrpSpPr/>
        <p:nvPr/>
      </p:nvGrpSpPr>
      <p:grpSpPr>
        <a:xfrm>
          <a:off x="0" y="0"/>
          <a:ext cx="0" cy="0"/>
          <a:chOff x="0" y="0"/>
          <a:chExt cx="0" cy="0"/>
        </a:xfrm>
      </p:grpSpPr>
      <p:sp>
        <p:nvSpPr>
          <p:cNvPr id="49" name="Shape 49"/>
          <p:cNvSpPr/>
          <p:nvPr/>
        </p:nvSpPr>
        <p:spPr>
          <a:xfrm flipH="1">
            <a:off x="6169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0" name="Shape 50"/>
          <p:cNvSpPr/>
          <p:nvPr/>
        </p:nvSpPr>
        <p:spPr>
          <a:xfrm>
            <a:off x="476250" y="2082800"/>
            <a:ext cx="55006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 name="Shape 3"/>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 name="Shape 4"/>
          <p:cNvSpPr>
            <a:spLocks noGrp="1"/>
          </p:cNvSpPr>
          <p:nvPr>
            <p:ph type="sldNum" sz="quarter" idx="2"/>
          </p:nvPr>
        </p:nvSpPr>
        <p:spPr>
          <a:xfrm>
            <a:off x="8608485" y="508000"/>
            <a:ext cx="337605" cy="355601"/>
          </a:xfrm>
          <a:prstGeom prst="rect">
            <a:avLst/>
          </a:prstGeom>
          <a:ln w="12700">
            <a:miter lim="400000"/>
          </a:ln>
        </p:spPr>
        <p:txBody>
          <a:bodyPr wrap="none" lIns="0" tIns="0" rIns="0" bIns="0" anchor="ctr">
            <a:normAutofit/>
          </a:bodyPr>
          <a:lstStyle>
            <a:lvl1pPr marL="0" marR="0" defTabSz="584200">
              <a:defRPr sz="2300" b="1">
                <a:latin typeface="Helvetica-Bold"/>
                <a:ea typeface="Helvetica-Bold"/>
                <a:cs typeface="Helvetica-Bold"/>
                <a:sym typeface="Helvetica-Bold"/>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3" r:id="rId20"/>
    <p:sldLayoutId id="2147483674" r:id="rId21"/>
    <p:sldLayoutId id="2147483675" r:id="rId22"/>
    <p:sldLayoutId id="2147483679" r:id="rId23"/>
    <p:sldLayoutId id="2147483681" r:id="rId24"/>
    <p:sldLayoutId id="2147483683" r:id="rId25"/>
    <p:sldLayoutId id="2147483684" r:id="rId26"/>
    <p:sldLayoutId id="2147483685" r:id="rId27"/>
    <p:sldLayoutId id="2147483689" r:id="rId28"/>
    <p:sldLayoutId id="2147483690" r:id="rId29"/>
  </p:sldLayoutIdLst>
  <p:transition xmlns:p14="http://schemas.microsoft.com/office/powerpoint/2010/main" spd="med"/>
  <p:txStyles>
    <p:titleStyle>
      <a:lvl1pPr marL="40639" marR="40639">
        <a:lnSpc>
          <a:spcPts val="2300"/>
        </a:lnSpc>
        <a:defRPr sz="2300" b="1">
          <a:uFill>
            <a:solidFill/>
          </a:uFill>
          <a:latin typeface="Helvetica-Bold"/>
          <a:ea typeface="Helvetica-Bold"/>
          <a:cs typeface="Helvetica-Bold"/>
          <a:sym typeface="Helvetica-Bold"/>
        </a:defRPr>
      </a:lvl1pPr>
      <a:lvl2pPr marL="40639" marR="40639" indent="228600">
        <a:lnSpc>
          <a:spcPts val="2300"/>
        </a:lnSpc>
        <a:defRPr sz="2300" b="1">
          <a:uFill>
            <a:solidFill/>
          </a:uFill>
          <a:latin typeface="Helvetica-Bold"/>
          <a:ea typeface="Helvetica-Bold"/>
          <a:cs typeface="Helvetica-Bold"/>
          <a:sym typeface="Helvetica-Bold"/>
        </a:defRPr>
      </a:lvl2pPr>
      <a:lvl3pPr marL="40639" marR="40639" indent="457200">
        <a:lnSpc>
          <a:spcPts val="2300"/>
        </a:lnSpc>
        <a:defRPr sz="2300" b="1">
          <a:uFill>
            <a:solidFill/>
          </a:uFill>
          <a:latin typeface="Helvetica-Bold"/>
          <a:ea typeface="Helvetica-Bold"/>
          <a:cs typeface="Helvetica-Bold"/>
          <a:sym typeface="Helvetica-Bold"/>
        </a:defRPr>
      </a:lvl3pPr>
      <a:lvl4pPr marL="40639" marR="40639" indent="685800">
        <a:lnSpc>
          <a:spcPts val="2300"/>
        </a:lnSpc>
        <a:defRPr sz="2300" b="1">
          <a:uFill>
            <a:solidFill/>
          </a:uFill>
          <a:latin typeface="Helvetica-Bold"/>
          <a:ea typeface="Helvetica-Bold"/>
          <a:cs typeface="Helvetica-Bold"/>
          <a:sym typeface="Helvetica-Bold"/>
        </a:defRPr>
      </a:lvl4pPr>
      <a:lvl5pPr marL="40639" marR="40639" indent="914400">
        <a:lnSpc>
          <a:spcPts val="2300"/>
        </a:lnSpc>
        <a:defRPr sz="2300" b="1">
          <a:uFill>
            <a:solidFill/>
          </a:uFill>
          <a:latin typeface="Helvetica-Bold"/>
          <a:ea typeface="Helvetica-Bold"/>
          <a:cs typeface="Helvetica-Bold"/>
          <a:sym typeface="Helvetica-Bold"/>
        </a:defRPr>
      </a:lvl5pPr>
      <a:lvl6pPr marL="40639" marR="40639" indent="1143000">
        <a:lnSpc>
          <a:spcPts val="2300"/>
        </a:lnSpc>
        <a:defRPr sz="2300" b="1">
          <a:uFill>
            <a:solidFill/>
          </a:uFill>
          <a:latin typeface="Helvetica-Bold"/>
          <a:ea typeface="Helvetica-Bold"/>
          <a:cs typeface="Helvetica-Bold"/>
          <a:sym typeface="Helvetica-Bold"/>
        </a:defRPr>
      </a:lvl6pPr>
      <a:lvl7pPr marL="40639" marR="40639" indent="1371600">
        <a:lnSpc>
          <a:spcPts val="2300"/>
        </a:lnSpc>
        <a:defRPr sz="2300" b="1">
          <a:uFill>
            <a:solidFill/>
          </a:uFill>
          <a:latin typeface="Helvetica-Bold"/>
          <a:ea typeface="Helvetica-Bold"/>
          <a:cs typeface="Helvetica-Bold"/>
          <a:sym typeface="Helvetica-Bold"/>
        </a:defRPr>
      </a:lvl7pPr>
      <a:lvl8pPr marL="40639" marR="40639" indent="1600200">
        <a:lnSpc>
          <a:spcPts val="2300"/>
        </a:lnSpc>
        <a:defRPr sz="2300" b="1">
          <a:uFill>
            <a:solidFill/>
          </a:uFill>
          <a:latin typeface="Helvetica-Bold"/>
          <a:ea typeface="Helvetica-Bold"/>
          <a:cs typeface="Helvetica-Bold"/>
          <a:sym typeface="Helvetica-Bold"/>
        </a:defRPr>
      </a:lvl8pPr>
      <a:lvl9pPr marL="40639" marR="40639" indent="1828800">
        <a:lnSpc>
          <a:spcPts val="2300"/>
        </a:lnSpc>
        <a:defRPr sz="2300" b="1">
          <a:uFill>
            <a:solidFill/>
          </a:uFill>
          <a:latin typeface="Helvetica-Bold"/>
          <a:ea typeface="Helvetica-Bold"/>
          <a:cs typeface="Helvetica-Bold"/>
          <a:sym typeface="Helvetica-Bold"/>
        </a:defRPr>
      </a:lvl9pPr>
    </p:titleStyle>
    <p:body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p:bodyStyle>
    <p:otherStyle>
      <a:lvl1pPr algn="ctr" defTabSz="584200">
        <a:defRPr sz="2300" b="1">
          <a:solidFill>
            <a:schemeClr val="tx1"/>
          </a:solidFill>
          <a:uFill>
            <a:solidFill/>
          </a:uFill>
          <a:latin typeface="+mn-lt"/>
          <a:ea typeface="+mn-ea"/>
          <a:cs typeface="+mn-cs"/>
          <a:sym typeface="Helvetica-Bold"/>
        </a:defRPr>
      </a:lvl1pPr>
      <a:lvl2pPr indent="228600" algn="ctr" defTabSz="584200">
        <a:defRPr sz="2300" b="1">
          <a:solidFill>
            <a:schemeClr val="tx1"/>
          </a:solidFill>
          <a:uFill>
            <a:solidFill/>
          </a:uFill>
          <a:latin typeface="+mn-lt"/>
          <a:ea typeface="+mn-ea"/>
          <a:cs typeface="+mn-cs"/>
          <a:sym typeface="Helvetica-Bold"/>
        </a:defRPr>
      </a:lvl2pPr>
      <a:lvl3pPr indent="457200" algn="ctr" defTabSz="584200">
        <a:defRPr sz="2300" b="1">
          <a:solidFill>
            <a:schemeClr val="tx1"/>
          </a:solidFill>
          <a:uFill>
            <a:solidFill/>
          </a:uFill>
          <a:latin typeface="+mn-lt"/>
          <a:ea typeface="+mn-ea"/>
          <a:cs typeface="+mn-cs"/>
          <a:sym typeface="Helvetica-Bold"/>
        </a:defRPr>
      </a:lvl3pPr>
      <a:lvl4pPr indent="685800" algn="ctr" defTabSz="584200">
        <a:defRPr sz="2300" b="1">
          <a:solidFill>
            <a:schemeClr val="tx1"/>
          </a:solidFill>
          <a:uFill>
            <a:solidFill/>
          </a:uFill>
          <a:latin typeface="+mn-lt"/>
          <a:ea typeface="+mn-ea"/>
          <a:cs typeface="+mn-cs"/>
          <a:sym typeface="Helvetica-Bold"/>
        </a:defRPr>
      </a:lvl4pPr>
      <a:lvl5pPr indent="914400" algn="ctr" defTabSz="584200">
        <a:defRPr sz="2300" b="1">
          <a:solidFill>
            <a:schemeClr val="tx1"/>
          </a:solidFill>
          <a:uFill>
            <a:solidFill/>
          </a:uFill>
          <a:latin typeface="+mn-lt"/>
          <a:ea typeface="+mn-ea"/>
          <a:cs typeface="+mn-cs"/>
          <a:sym typeface="Helvetica-Bold"/>
        </a:defRPr>
      </a:lvl5pPr>
      <a:lvl6pPr indent="1143000" algn="ctr" defTabSz="584200">
        <a:defRPr sz="2300" b="1">
          <a:solidFill>
            <a:schemeClr val="tx1"/>
          </a:solidFill>
          <a:uFill>
            <a:solidFill/>
          </a:uFill>
          <a:latin typeface="+mn-lt"/>
          <a:ea typeface="+mn-ea"/>
          <a:cs typeface="+mn-cs"/>
          <a:sym typeface="Helvetica-Bold"/>
        </a:defRPr>
      </a:lvl6pPr>
      <a:lvl7pPr indent="1371600" algn="ctr" defTabSz="584200">
        <a:defRPr sz="2300" b="1">
          <a:solidFill>
            <a:schemeClr val="tx1"/>
          </a:solidFill>
          <a:uFill>
            <a:solidFill/>
          </a:uFill>
          <a:latin typeface="+mn-lt"/>
          <a:ea typeface="+mn-ea"/>
          <a:cs typeface="+mn-cs"/>
          <a:sym typeface="Helvetica-Bold"/>
        </a:defRPr>
      </a:lvl7pPr>
      <a:lvl8pPr indent="1600200" algn="ctr" defTabSz="584200">
        <a:defRPr sz="2300" b="1">
          <a:solidFill>
            <a:schemeClr val="tx1"/>
          </a:solidFill>
          <a:uFill>
            <a:solidFill/>
          </a:uFill>
          <a:latin typeface="+mn-lt"/>
          <a:ea typeface="+mn-ea"/>
          <a:cs typeface="+mn-cs"/>
          <a:sym typeface="Helvetica-Bold"/>
        </a:defRPr>
      </a:lvl8pPr>
      <a:lvl9pPr indent="1828800" algn="ctr" defTabSz="584200">
        <a:defRPr sz="2300" b="1">
          <a:solidFill>
            <a:schemeClr val="tx1"/>
          </a:solidFill>
          <a:uFill>
            <a:solidFill/>
          </a:uFill>
          <a:latin typeface="+mn-lt"/>
          <a:ea typeface="+mn-ea"/>
          <a:cs typeface="+mn-cs"/>
          <a:sym typeface="Helvetica-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title" idx="4294967295"/>
          </p:nvPr>
        </p:nvSpPr>
        <p:spPr>
          <a:xfrm>
            <a:off x="438943" y="1181100"/>
            <a:ext cx="8878913" cy="36449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a:bodyPr>
          <a:lstStyle/>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GENERAL ASSEMBLY</a:t>
            </a:r>
          </a:p>
          <a:p>
            <a:pPr marL="0" marR="0" lvl="0" defTabSz="877823">
              <a:lnSpc>
                <a:spcPct val="70000"/>
              </a:lnSpc>
              <a:tabLst>
                <a:tab pos="431800" algn="l"/>
                <a:tab pos="876300" algn="l"/>
              </a:tabLst>
              <a:defRPr sz="1800" b="0">
                <a:uFillTx/>
              </a:defRPr>
            </a:pPr>
            <a:r>
              <a:rPr sz="7392" b="1">
                <a:solidFill>
                  <a:srgbClr val="FFFFFF"/>
                </a:solidFill>
                <a:uFill>
                  <a:solidFill>
                    <a:srgbClr val="FFFFFF"/>
                  </a:solidFill>
                </a:uFill>
              </a:rPr>
              <a:t>DATA SCIENCE</a:t>
            </a:r>
          </a:p>
          <a:p>
            <a:pPr marL="0" marR="0" lvl="0" defTabSz="877823">
              <a:lnSpc>
                <a:spcPct val="70000"/>
              </a:lnSpc>
              <a:tabLst>
                <a:tab pos="431800" algn="l"/>
                <a:tab pos="876300" algn="l"/>
              </a:tabLst>
              <a:defRPr sz="1800" b="0">
                <a:uFillTx/>
              </a:defRPr>
            </a:pPr>
            <a:endParaRPr sz="4800" b="1">
              <a:solidFill>
                <a:srgbClr val="FFFFFF"/>
              </a:solidFill>
              <a:uFill>
                <a:solidFill>
                  <a:srgbClr val="FFFFFF"/>
                </a:solidFill>
              </a:uFill>
            </a:endParaRPr>
          </a:p>
        </p:txBody>
      </p:sp>
      <p:pic>
        <p:nvPicPr>
          <p:cNvPr id="2" name="Picture 1"/>
          <p:cNvPicPr>
            <a:picLocks noChangeAspect="1"/>
          </p:cNvPicPr>
          <p:nvPr/>
        </p:nvPicPr>
        <p:blipFill>
          <a:blip r:embed="rId2"/>
          <a:stretch>
            <a:fillRect/>
          </a:stretch>
        </p:blipFill>
        <p:spPr>
          <a:xfrm>
            <a:off x="0" y="12700"/>
            <a:ext cx="9363075" cy="5229463"/>
          </a:xfrm>
          <a:prstGeom prst="rect">
            <a:avLst/>
          </a:prstGeom>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43" y="-1"/>
            <a:ext cx="9488817" cy="5373351"/>
          </a:xfrm>
          <a:prstGeom prst="rect">
            <a:avLst/>
          </a:prstGeom>
        </p:spPr>
      </p:pic>
      <p:sp>
        <p:nvSpPr>
          <p:cNvPr id="3" name="Rectangle 2"/>
          <p:cNvSpPr/>
          <p:nvPr/>
        </p:nvSpPr>
        <p:spPr>
          <a:xfrm>
            <a:off x="8588189" y="5281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705139022"/>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609083" cy="5257800"/>
          </a:xfrm>
          <a:prstGeom prst="rect">
            <a:avLst/>
          </a:prstGeom>
        </p:spPr>
      </p:pic>
      <p:sp>
        <p:nvSpPr>
          <p:cNvPr id="4" name="Rectangle 3"/>
          <p:cNvSpPr/>
          <p:nvPr/>
        </p:nvSpPr>
        <p:spPr>
          <a:xfrm>
            <a:off x="8600763" y="4275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200633547"/>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57800"/>
          </a:xfrm>
          <a:prstGeom prst="rect">
            <a:avLst/>
          </a:prstGeom>
        </p:spPr>
      </p:pic>
    </p:spTree>
    <p:extLst>
      <p:ext uri="{BB962C8B-B14F-4D97-AF65-F5344CB8AC3E}">
        <p14:creationId xmlns:p14="http://schemas.microsoft.com/office/powerpoint/2010/main" val="1805612465"/>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100"/>
            <a:ext cx="9363075" cy="5158408"/>
          </a:xfrm>
          <a:prstGeom prst="rect">
            <a:avLst/>
          </a:prstGeom>
        </p:spPr>
      </p:pic>
      <p:sp>
        <p:nvSpPr>
          <p:cNvPr id="3" name="Rectangle 2"/>
          <p:cNvSpPr/>
          <p:nvPr/>
        </p:nvSpPr>
        <p:spPr>
          <a:xfrm>
            <a:off x="8588189" y="465264"/>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608661663"/>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Where we are now</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860785441"/>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Anonymous Quiz</a:t>
            </a:r>
            <a:endParaRPr sz="2400" b="1" dirty="0">
              <a:uFill>
                <a:solidFill/>
              </a:uFill>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2" name="Rectangle 1"/>
          <p:cNvSpPr/>
          <p:nvPr/>
        </p:nvSpPr>
        <p:spPr>
          <a:xfrm>
            <a:off x="555102" y="2329412"/>
            <a:ext cx="8426711" cy="738664"/>
          </a:xfrm>
          <a:prstGeom prst="rect">
            <a:avLst/>
          </a:prstGeom>
        </p:spPr>
        <p:txBody>
          <a:bodyPr wrap="square">
            <a:spAutoFit/>
          </a:bodyPr>
          <a:lstStyle/>
          <a:p>
            <a:r>
              <a:rPr lang="en-US" dirty="0" smtClean="0"/>
              <a:t>MYALJT7C </a:t>
            </a:r>
            <a:endParaRPr lang="en-US" dirty="0"/>
          </a:p>
        </p:txBody>
      </p:sp>
      <p:sp>
        <p:nvSpPr>
          <p:cNvPr id="6" name="Rectangle 5"/>
          <p:cNvSpPr/>
          <p:nvPr/>
        </p:nvSpPr>
        <p:spPr>
          <a:xfrm>
            <a:off x="624692" y="1252734"/>
            <a:ext cx="8426711" cy="738664"/>
          </a:xfrm>
          <a:prstGeom prst="rect">
            <a:avLst/>
          </a:prstGeom>
        </p:spPr>
        <p:txBody>
          <a:bodyPr wrap="square">
            <a:spAutoFit/>
          </a:bodyPr>
          <a:lstStyle/>
          <a:p>
            <a:r>
              <a:rPr lang="en-US" dirty="0"/>
              <a:t>https://</a:t>
            </a:r>
            <a:r>
              <a:rPr lang="en-US" dirty="0" err="1"/>
              <a:t>b.socrative.com</a:t>
            </a:r>
            <a:r>
              <a:rPr lang="en-US" dirty="0"/>
              <a:t>/login/student/</a:t>
            </a:r>
          </a:p>
        </p:txBody>
      </p:sp>
    </p:spTree>
    <p:extLst>
      <p:ext uri="{BB962C8B-B14F-4D97-AF65-F5344CB8AC3E}">
        <p14:creationId xmlns:p14="http://schemas.microsoft.com/office/powerpoint/2010/main" val="61347863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RESULTS</a:t>
            </a:r>
            <a:endParaRPr sz="2400" b="1" dirty="0">
              <a:uFill>
                <a:solidFill/>
              </a:uFill>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pic>
        <p:nvPicPr>
          <p:cNvPr id="3" name="Picture 2" descr="Tabl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770" y="0"/>
            <a:ext cx="7270305" cy="5257800"/>
          </a:xfrm>
          <a:prstGeom prst="rect">
            <a:avLst/>
          </a:prstGeom>
        </p:spPr>
      </p:pic>
    </p:spTree>
    <p:extLst>
      <p:ext uri="{BB962C8B-B14F-4D97-AF65-F5344CB8AC3E}">
        <p14:creationId xmlns:p14="http://schemas.microsoft.com/office/powerpoint/2010/main" val="18889157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Where we are headed…</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29466862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3"/>
          <a:srcRect l="-2316" t="584" r="2316" b="50000"/>
          <a:stretch/>
        </p:blipFill>
        <p:spPr/>
      </p:pic>
      <p:sp>
        <p:nvSpPr>
          <p:cNvPr id="6" name="Rectangle 5"/>
          <p:cNvSpPr/>
          <p:nvPr/>
        </p:nvSpPr>
        <p:spPr>
          <a:xfrm>
            <a:off x="1785539" y="864148"/>
            <a:ext cx="6699689" cy="748923"/>
          </a:xfrm>
          <a:prstGeom prst="rect">
            <a:avLst/>
          </a:prstGeom>
          <a:solidFill>
            <a:srgbClr val="C0504D">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785540" y="1506961"/>
            <a:ext cx="3407612" cy="748923"/>
          </a:xfrm>
          <a:prstGeom prst="rect">
            <a:avLst/>
          </a:prstGeom>
          <a:solidFill>
            <a:srgbClr val="C0504D">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2392031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3"/>
          <a:srcRect l="-4136" t="20580" r="4136" b="30004"/>
          <a:stretch/>
        </p:blipFill>
        <p:spPr/>
      </p:pic>
      <p:sp>
        <p:nvSpPr>
          <p:cNvPr id="6" name="Rectangle 5"/>
          <p:cNvSpPr/>
          <p:nvPr/>
        </p:nvSpPr>
        <p:spPr>
          <a:xfrm>
            <a:off x="1785539" y="526336"/>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785539" y="1275259"/>
            <a:ext cx="6699689" cy="748923"/>
          </a:xfrm>
          <a:prstGeom prst="rect">
            <a:avLst/>
          </a:prstGeom>
          <a:solidFill>
            <a:srgbClr val="0365C0">
              <a:alpha val="37000"/>
            </a:srgb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5" name="Rectangle 4"/>
          <p:cNvSpPr/>
          <p:nvPr/>
        </p:nvSpPr>
        <p:spPr>
          <a:xfrm>
            <a:off x="1785539" y="2024182"/>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8" name="Rectangle 7"/>
          <p:cNvSpPr/>
          <p:nvPr/>
        </p:nvSpPr>
        <p:spPr>
          <a:xfrm>
            <a:off x="1785539" y="2773105"/>
            <a:ext cx="6699689" cy="748923"/>
          </a:xfrm>
          <a:prstGeom prst="rect">
            <a:avLst/>
          </a:prstGeom>
          <a:solidFill>
            <a:schemeClr val="accent1">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5606400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506107" cy="5257800"/>
          </a:xfrm>
          <a:prstGeom prst="rect">
            <a:avLst/>
          </a:prstGeom>
        </p:spPr>
      </p:pic>
      <p:sp>
        <p:nvSpPr>
          <p:cNvPr id="3" name="Rectangle 2"/>
          <p:cNvSpPr/>
          <p:nvPr/>
        </p:nvSpPr>
        <p:spPr>
          <a:xfrm>
            <a:off x="8588189" y="5784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54614935"/>
      </p:ext>
    </p:extLst>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3"/>
          </p:nvPr>
        </p:nvPicPr>
        <p:blipFill rotWithShape="1">
          <a:blip r:embed="rId3"/>
          <a:srcRect l="-4632" t="50000" r="4632" b="584"/>
          <a:stretch/>
        </p:blipFill>
        <p:spPr/>
      </p:pic>
      <p:sp>
        <p:nvSpPr>
          <p:cNvPr id="6" name="Rectangle 5"/>
          <p:cNvSpPr/>
          <p:nvPr/>
        </p:nvSpPr>
        <p:spPr>
          <a:xfrm>
            <a:off x="1923856" y="1531502"/>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7" name="Rectangle 6"/>
          <p:cNvSpPr/>
          <p:nvPr/>
        </p:nvSpPr>
        <p:spPr>
          <a:xfrm>
            <a:off x="1923856" y="2280425"/>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5" name="Rectangle 4"/>
          <p:cNvSpPr/>
          <p:nvPr/>
        </p:nvSpPr>
        <p:spPr>
          <a:xfrm>
            <a:off x="1923856" y="3029348"/>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8" name="Rectangle 7"/>
          <p:cNvSpPr/>
          <p:nvPr/>
        </p:nvSpPr>
        <p:spPr>
          <a:xfrm>
            <a:off x="1923856" y="3778271"/>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
        <p:nvSpPr>
          <p:cNvPr id="9" name="Rectangle 8"/>
          <p:cNvSpPr/>
          <p:nvPr/>
        </p:nvSpPr>
        <p:spPr>
          <a:xfrm>
            <a:off x="1923856" y="1067741"/>
            <a:ext cx="6699689" cy="748923"/>
          </a:xfrm>
          <a:prstGeom prst="rect">
            <a:avLst/>
          </a:prstGeom>
          <a:solidFill>
            <a:schemeClr val="accent2">
              <a:alpha val="37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119881810"/>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208638" y="282156"/>
            <a:ext cx="7035786" cy="4471084"/>
          </a:xfrm>
          <a:prstGeom prst="rect">
            <a:avLst/>
          </a:prstGeom>
        </p:spPr>
      </p:pic>
    </p:spTree>
    <p:extLst>
      <p:ext uri="{BB962C8B-B14F-4D97-AF65-F5344CB8AC3E}">
        <p14:creationId xmlns:p14="http://schemas.microsoft.com/office/powerpoint/2010/main" val="3596660811"/>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FINAL PROJECT</a:t>
            </a:r>
            <a:endParaRPr sz="2400" b="1" dirty="0">
              <a:uFill>
                <a:solidFill/>
              </a:uFill>
            </a:endParaRPr>
          </a:p>
        </p:txBody>
      </p:sp>
      <p:sp>
        <p:nvSpPr>
          <p:cNvPr id="299" name="Shape 299"/>
          <p:cNvSpPr/>
          <p:nvPr/>
        </p:nvSpPr>
        <p:spPr>
          <a:xfrm>
            <a:off x="478637" y="1033785"/>
            <a:ext cx="8420366" cy="333681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Design your own study</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Acquire, clean and describe your data</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a:latin typeface="Helvetica"/>
                <a:ea typeface="Helvetica"/>
                <a:cs typeface="Helvetica"/>
                <a:sym typeface="Helvetica"/>
              </a:rPr>
              <a:t>C</a:t>
            </a:r>
            <a:r>
              <a:rPr lang="en-US" sz="2800" dirty="0" smtClean="0">
                <a:uFill>
                  <a:solidFill/>
                </a:uFill>
                <a:latin typeface="Helvetica"/>
                <a:ea typeface="Helvetica"/>
                <a:cs typeface="Helvetica"/>
                <a:sym typeface="Helvetica"/>
              </a:rPr>
              <a:t>omplete analysis</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Assess validity of findings </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Repeat prev</a:t>
            </a:r>
            <a:r>
              <a:rPr lang="en-US" sz="2800" dirty="0" smtClean="0">
                <a:latin typeface="Helvetica"/>
                <a:ea typeface="Helvetica"/>
                <a:cs typeface="Helvetica"/>
                <a:sym typeface="Helvetica"/>
              </a:rPr>
              <a:t>ious steps as needed</a:t>
            </a:r>
            <a:endParaRPr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Present findings through portfolio (</a:t>
            </a:r>
            <a:r>
              <a:rPr lang="en-US" sz="2800" dirty="0" err="1" smtClean="0">
                <a:latin typeface="Helvetica"/>
                <a:ea typeface="Helvetica"/>
                <a:cs typeface="Helvetica"/>
                <a:sym typeface="Helvetica"/>
              </a:rPr>
              <a:t>github</a:t>
            </a:r>
            <a:r>
              <a:rPr lang="en-US" sz="2800" dirty="0" smtClean="0">
                <a:latin typeface="Helvetica"/>
                <a:ea typeface="Helvetica"/>
                <a:cs typeface="Helvetica"/>
                <a:sym typeface="Helvetica"/>
              </a:rPr>
              <a:t>) and give a “job talk” on the analysis </a:t>
            </a: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3078315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80278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8329547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160556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4012681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240835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Programmatically create predictive data models using machine learning techniques</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403515133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3211135"/>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Programmatically create predictive data models using machine learning techniques</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Apply probability and statistics concepts to create and validate predictions about your data</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350377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END OF COURSE</a:t>
            </a:r>
            <a:endParaRPr sz="2400" b="1" dirty="0">
              <a:uFill>
                <a:solidFill/>
              </a:uFill>
            </a:endParaRPr>
          </a:p>
        </p:txBody>
      </p:sp>
      <p:sp>
        <p:nvSpPr>
          <p:cNvPr id="299" name="Shape 299"/>
          <p:cNvSpPr/>
          <p:nvPr/>
        </p:nvSpPr>
        <p:spPr>
          <a:xfrm>
            <a:off x="478637" y="1033785"/>
            <a:ext cx="8420366" cy="364458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Acquire, clean and parse large set of data using Python </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Choose the appropriate modeling technique to apply to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Programmatically create predictive data models using machine learning techniques</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Apply probability and statistics concepts to create and validate predictions about your data</a:t>
            </a:r>
          </a:p>
          <a:p>
            <a:pPr marL="171449" marR="0" lvl="0" indent="-171449" algn="l" defTabSz="1524000">
              <a:spcBef>
                <a:spcPts val="500"/>
              </a:spcBef>
              <a:buSzPct val="86000"/>
              <a:buFont typeface="Lucida Grande"/>
              <a:buChar char="‣"/>
              <a:defRPr sz="1800">
                <a:uFillTx/>
              </a:defRPr>
            </a:pPr>
            <a:r>
              <a:rPr lang="en-US" sz="2400" dirty="0" smtClean="0">
                <a:latin typeface="Helvetica"/>
                <a:ea typeface="Helvetica"/>
                <a:cs typeface="Helvetica"/>
                <a:sym typeface="Helvetica"/>
              </a:rPr>
              <a:t>Communicate your results to an appropriate audience</a:t>
            </a:r>
          </a:p>
          <a:p>
            <a:pPr marL="0" marR="0" lvl="0" algn="l" defTabSz="1524000">
              <a:spcBef>
                <a:spcPts val="500"/>
              </a:spcBef>
              <a:buSzPct val="86000"/>
              <a:defRPr sz="1800">
                <a:uFillTx/>
              </a:defRPr>
            </a:pPr>
            <a:endParaRPr lang="en-US" sz="2400" dirty="0" smtClean="0">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245539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924155"/>
            <a:ext cx="9267196" cy="19492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SMART GOALS AND DEV ENVIRONMENT LAB</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2586980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73515696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19692"/>
          </a:xfrm>
          <a:prstGeom prst="rect">
            <a:avLst/>
          </a:prstGeom>
        </p:spPr>
      </p:pic>
      <p:pic>
        <p:nvPicPr>
          <p:cNvPr id="3" name="Picture 2"/>
          <p:cNvPicPr>
            <a:picLocks noChangeAspect="1"/>
          </p:cNvPicPr>
          <p:nvPr/>
        </p:nvPicPr>
        <p:blipFill>
          <a:blip r:embed="rId3"/>
          <a:stretch>
            <a:fillRect/>
          </a:stretch>
        </p:blipFill>
        <p:spPr>
          <a:xfrm>
            <a:off x="0" y="12700"/>
            <a:ext cx="9363075" cy="5221405"/>
          </a:xfrm>
          <a:prstGeom prst="rect">
            <a:avLst/>
          </a:prstGeom>
        </p:spPr>
      </p:pic>
      <p:sp>
        <p:nvSpPr>
          <p:cNvPr id="7" name="Rectangle 6"/>
          <p:cNvSpPr/>
          <p:nvPr/>
        </p:nvSpPr>
        <p:spPr>
          <a:xfrm>
            <a:off x="8588189" y="5281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4226661197"/>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330548609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1295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During the next 11 week course, I will learn to </a:t>
            </a:r>
            <a:r>
              <a:rPr lang="en-US" sz="2000" dirty="0">
                <a:uFillTx/>
                <a:latin typeface="Helvetica"/>
                <a:ea typeface="Helvetica"/>
                <a:cs typeface="Helvetica"/>
                <a:sym typeface="Helvetica"/>
              </a:rPr>
              <a:t>asses the advantages and disadvantage of different analytic methods and determine appropriate method for a given research </a:t>
            </a:r>
            <a:r>
              <a:rPr lang="en-US" sz="2000" dirty="0" smtClean="0">
                <a:uFillTx/>
                <a:latin typeface="Helvetica"/>
                <a:ea typeface="Helvetica"/>
                <a:cs typeface="Helvetica"/>
                <a:sym typeface="Helvetica"/>
              </a:rPr>
              <a:t>question. </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19771961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129522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During the next 11 week course, I will learn to </a:t>
            </a:r>
            <a:r>
              <a:rPr lang="en-US" sz="2000" dirty="0">
                <a:uFillTx/>
                <a:latin typeface="Helvetica"/>
                <a:ea typeface="Helvetica"/>
                <a:cs typeface="Helvetica"/>
                <a:sym typeface="Helvetica"/>
              </a:rPr>
              <a:t>asses the advantages and disadvantage of different analytic methods and determine appropriate method for a given research </a:t>
            </a:r>
            <a:r>
              <a:rPr lang="en-US" sz="2000" dirty="0" smtClean="0">
                <a:uFillTx/>
                <a:latin typeface="Helvetica"/>
                <a:ea typeface="Helvetica"/>
                <a:cs typeface="Helvetica"/>
                <a:sym typeface="Helvetica"/>
              </a:rPr>
              <a:t>question. </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
        <p:nvSpPr>
          <p:cNvPr id="3" name="5-Point Star 2"/>
          <p:cNvSpPr/>
          <p:nvPr/>
        </p:nvSpPr>
        <p:spPr>
          <a:xfrm>
            <a:off x="907149" y="1969650"/>
            <a:ext cx="5352180" cy="2980392"/>
          </a:xfrm>
          <a:prstGeom prst="star5">
            <a:avLst/>
          </a:prstGeom>
          <a:solidFill>
            <a:schemeClr val="accent4">
              <a:alpha val="31000"/>
            </a:schemeClr>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8929196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spTree>
    <p:extLst>
      <p:ext uri="{BB962C8B-B14F-4D97-AF65-F5344CB8AC3E}">
        <p14:creationId xmlns:p14="http://schemas.microsoft.com/office/powerpoint/2010/main" val="5448100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SMART GOALS</a:t>
            </a:r>
            <a:endParaRPr sz="2400" b="1" dirty="0">
              <a:uFill>
                <a:solidFill/>
              </a:uFill>
            </a:endParaRPr>
          </a:p>
        </p:txBody>
      </p:sp>
      <p:sp>
        <p:nvSpPr>
          <p:cNvPr id="299" name="Shape 299"/>
          <p:cNvSpPr/>
          <p:nvPr/>
        </p:nvSpPr>
        <p:spPr>
          <a:xfrm>
            <a:off x="478637" y="1033785"/>
            <a:ext cx="8420366" cy="67967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2000" dirty="0" smtClean="0">
                <a:uFillTx/>
                <a:latin typeface="Helvetica"/>
                <a:ea typeface="Helvetica"/>
                <a:cs typeface="Helvetica"/>
                <a:sym typeface="Helvetica"/>
              </a:rPr>
              <a:t>Obtain mastery of data science</a:t>
            </a:r>
            <a:endParaRPr lang="en-US" sz="2000" dirty="0">
              <a:latin typeface="Helvetica"/>
              <a:ea typeface="Helvetica"/>
              <a:cs typeface="Helvetica"/>
              <a:sym typeface="Helvetica"/>
            </a:endParaRPr>
          </a:p>
          <a:p>
            <a:pPr marL="0" marR="0" lvl="0" algn="l" defTabSz="1524000">
              <a:spcBef>
                <a:spcPts val="500"/>
              </a:spcBef>
              <a:buSzPct val="86000"/>
              <a:defRPr sz="1800">
                <a:uFillTx/>
              </a:defRPr>
            </a:pPr>
            <a:endParaRPr sz="20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2566089" y="2329011"/>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Specific</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Measurable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Attainable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Reasonable</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Time Bound</a:t>
            </a:r>
            <a:endParaRPr sz="2000" dirty="0">
              <a:uFill>
                <a:solidFill/>
              </a:uFill>
              <a:latin typeface="Helvetica"/>
              <a:ea typeface="Helvetica"/>
              <a:cs typeface="Helvetica"/>
              <a:sym typeface="Helvetica"/>
            </a:endParaRPr>
          </a:p>
        </p:txBody>
      </p:sp>
      <p:cxnSp>
        <p:nvCxnSpPr>
          <p:cNvPr id="3" name="Straight Connector 2"/>
          <p:cNvCxnSpPr/>
          <p:nvPr/>
        </p:nvCxnSpPr>
        <p:spPr>
          <a:xfrm>
            <a:off x="1684706" y="1995567"/>
            <a:ext cx="3602678" cy="2744360"/>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cxnSp>
        <p:nvCxnSpPr>
          <p:cNvPr id="8" name="Straight Connector 7"/>
          <p:cNvCxnSpPr/>
          <p:nvPr/>
        </p:nvCxnSpPr>
        <p:spPr>
          <a:xfrm flipH="1">
            <a:off x="2057413" y="1995567"/>
            <a:ext cx="2854151" cy="2896760"/>
          </a:xfrm>
          <a:prstGeom prst="line">
            <a:avLst/>
          </a:prstGeom>
          <a:noFill/>
          <a:ln w="76200" cap="flat" cmpd="sng">
            <a:solidFill>
              <a:schemeClr val="accent5"/>
            </a:solidFill>
            <a:prstDash val="solid"/>
            <a:round/>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723179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LAB </a:t>
            </a:r>
            <a:endParaRPr sz="2400" b="1" dirty="0">
              <a:uFill>
                <a:solidFill/>
              </a:uFill>
            </a:endParaRPr>
          </a:p>
        </p:txBody>
      </p:sp>
      <p:sp>
        <p:nvSpPr>
          <p:cNvPr id="299" name="Shape 299"/>
          <p:cNvSpPr/>
          <p:nvPr/>
        </p:nvSpPr>
        <p:spPr>
          <a:xfrm>
            <a:off x="478637" y="1033785"/>
            <a:ext cx="3914557" cy="135678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indent="-171449" algn="l" defTabSz="1524000">
              <a:spcBef>
                <a:spcPts val="500"/>
              </a:spcBef>
              <a:buSzPct val="86000"/>
              <a:buFont typeface="Lucida Grande"/>
              <a:buChar char="‣"/>
              <a:defRPr sz="1800">
                <a:uFillTx/>
              </a:defRPr>
            </a:pPr>
            <a:r>
              <a:rPr lang="en-US" sz="1400" b="1" dirty="0" smtClean="0">
                <a:uFillTx/>
                <a:latin typeface="Helvetica"/>
                <a:ea typeface="Helvetica"/>
                <a:cs typeface="Helvetica"/>
                <a:sym typeface="Helvetica"/>
              </a:rPr>
              <a:t>Example: </a:t>
            </a:r>
            <a:r>
              <a:rPr lang="en-US" sz="1400" dirty="0" smtClean="0">
                <a:uFillTx/>
                <a:latin typeface="Helvetica"/>
                <a:ea typeface="Helvetica"/>
                <a:cs typeface="Helvetica"/>
                <a:sym typeface="Helvetica"/>
              </a:rPr>
              <a:t>During the next 11 week course, I will learn to </a:t>
            </a:r>
            <a:r>
              <a:rPr lang="en-US" sz="1400" dirty="0">
                <a:uFillTx/>
                <a:latin typeface="Helvetica"/>
                <a:ea typeface="Helvetica"/>
                <a:cs typeface="Helvetica"/>
                <a:sym typeface="Helvetica"/>
              </a:rPr>
              <a:t>asses the advantages and disadvantage of different analytic methods and determine appropriate method for a given research </a:t>
            </a:r>
            <a:r>
              <a:rPr lang="en-US" sz="1400" dirty="0" smtClean="0">
                <a:uFillTx/>
                <a:latin typeface="Helvetica"/>
                <a:ea typeface="Helvetica"/>
                <a:cs typeface="Helvetica"/>
                <a:sym typeface="Helvetica"/>
              </a:rPr>
              <a:t>question. </a:t>
            </a:r>
            <a:endParaRPr lang="en-US" sz="1400" dirty="0">
              <a:latin typeface="Helvetica"/>
              <a:ea typeface="Helvetica"/>
              <a:cs typeface="Helvetica"/>
              <a:sym typeface="Helvetica"/>
            </a:endParaRPr>
          </a:p>
          <a:p>
            <a:pPr marL="0" marR="0" lvl="0" algn="l" defTabSz="1524000">
              <a:spcBef>
                <a:spcPts val="500"/>
              </a:spcBef>
              <a:buSzPct val="86000"/>
              <a:defRPr sz="1800">
                <a:uFillTx/>
              </a:defRPr>
            </a:pPr>
            <a:endParaRPr sz="14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
        <p:nvSpPr>
          <p:cNvPr id="6" name="Shape 299"/>
          <p:cNvSpPr/>
          <p:nvPr/>
        </p:nvSpPr>
        <p:spPr>
          <a:xfrm>
            <a:off x="553108" y="2194310"/>
            <a:ext cx="8420366" cy="14875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Specific</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Measurable</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Attainable</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Reasonable</a:t>
            </a:r>
            <a:endParaRPr sz="16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1600" dirty="0" smtClean="0">
                <a:uFill>
                  <a:solidFill/>
                </a:uFill>
                <a:latin typeface="Helvetica"/>
                <a:ea typeface="Helvetica"/>
                <a:cs typeface="Helvetica"/>
                <a:sym typeface="Helvetica"/>
              </a:rPr>
              <a:t>Time Bound</a:t>
            </a:r>
            <a:endParaRPr sz="1200" dirty="0">
              <a:uFill>
                <a:solidFill/>
              </a:uFill>
              <a:latin typeface="Helvetica"/>
              <a:ea typeface="Helvetica"/>
              <a:cs typeface="Helvetica"/>
              <a:sym typeface="Helvetica"/>
            </a:endParaRPr>
          </a:p>
        </p:txBody>
      </p:sp>
      <p:cxnSp>
        <p:nvCxnSpPr>
          <p:cNvPr id="4" name="Straight Connector 3"/>
          <p:cNvCxnSpPr/>
          <p:nvPr/>
        </p:nvCxnSpPr>
        <p:spPr>
          <a:xfrm flipH="1">
            <a:off x="4885646" y="1033785"/>
            <a:ext cx="25919" cy="4224015"/>
          </a:xfrm>
          <a:prstGeom prst="line">
            <a:avLst/>
          </a:prstGeom>
          <a:noFill/>
          <a:ln w="25400" cap="flat">
            <a:solidFill>
              <a:srgbClr val="000000"/>
            </a:solidFill>
            <a:prstDash val="solid"/>
            <a:round/>
          </a:ln>
          <a:effectLst/>
        </p:spPr>
        <p:style>
          <a:lnRef idx="0">
            <a:scrgbClr r="0" g="0" b="0"/>
          </a:lnRef>
          <a:fillRef idx="0">
            <a:scrgbClr r="0" g="0" b="0"/>
          </a:fillRef>
          <a:effectRef idx="0">
            <a:scrgbClr r="0" g="0" b="0"/>
          </a:effectRef>
          <a:fontRef idx="none"/>
        </p:style>
      </p:cxnSp>
      <p:sp>
        <p:nvSpPr>
          <p:cNvPr id="5" name="TextBox 4"/>
          <p:cNvSpPr txBox="1"/>
          <p:nvPr/>
        </p:nvSpPr>
        <p:spPr>
          <a:xfrm>
            <a:off x="5131871" y="799056"/>
            <a:ext cx="4056253" cy="13952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4200" b="0" i="0" u="none" strike="noStrike" cap="none" spc="0" normalizeH="0" baseline="0" dirty="0" err="1" smtClean="0">
                <a:ln>
                  <a:noFill/>
                </a:ln>
                <a:solidFill>
                  <a:srgbClr val="000000"/>
                </a:solidFill>
                <a:effectLst/>
                <a:uFill>
                  <a:solidFill>
                    <a:srgbClr val="000000"/>
                  </a:solidFill>
                </a:uFill>
                <a:latin typeface="+mn-lt"/>
                <a:ea typeface="+mn-ea"/>
                <a:cs typeface="+mn-cs"/>
                <a:sym typeface="Gill Sans"/>
              </a:rPr>
              <a:t>Dev</a:t>
            </a:r>
            <a:r>
              <a:rPr kumimoji="0" lang="en-US" sz="42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Environment </a:t>
            </a:r>
            <a:endParaRPr kumimoji="0" lang="en-US" sz="42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7" name="TextBox 6"/>
          <p:cNvSpPr txBox="1"/>
          <p:nvPr/>
        </p:nvSpPr>
        <p:spPr>
          <a:xfrm>
            <a:off x="168471" y="4068445"/>
            <a:ext cx="4470949"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smtClean="0">
                <a:solidFill>
                  <a:srgbClr val="000000"/>
                </a:solidFill>
                <a:uFill>
                  <a:solidFill>
                    <a:srgbClr val="000000"/>
                  </a:solidFill>
                </a:uFill>
              </a:rPr>
              <a:t>DELIVERABLE</a:t>
            </a: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a:t>
            </a:r>
          </a:p>
          <a:p>
            <a:pPr marL="40639" marR="40639" indent="0" algn="ctr" defTabSz="9144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Post SMART goals to drive</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folder</a:t>
            </a:r>
            <a:endParaRPr kumimoji="0" lang="en-US" sz="24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11" name="TextBox 10"/>
          <p:cNvSpPr txBox="1"/>
          <p:nvPr/>
        </p:nvSpPr>
        <p:spPr>
          <a:xfrm>
            <a:off x="4911565" y="3514435"/>
            <a:ext cx="4470949"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smtClean="0">
                <a:solidFill>
                  <a:srgbClr val="000000"/>
                </a:solidFill>
                <a:uFill>
                  <a:solidFill>
                    <a:srgbClr val="000000"/>
                  </a:solidFill>
                </a:uFill>
              </a:rPr>
              <a:t>DELIVERABLE</a:t>
            </a: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a:t>
            </a:r>
          </a:p>
          <a:p>
            <a:pPr marL="40639" marR="40639" indent="0" algn="ctr" defTabSz="9144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 Successfully</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open </a:t>
            </a:r>
            <a:r>
              <a:rPr kumimoji="0" lang="en-US" sz="2400" b="0" i="0" u="none" strike="noStrike" cap="none" spc="0" normalizeH="0" dirty="0" err="1" smtClean="0">
                <a:ln>
                  <a:noFill/>
                </a:ln>
                <a:solidFill>
                  <a:srgbClr val="000000"/>
                </a:solidFill>
                <a:effectLst/>
                <a:uFill>
                  <a:solidFill>
                    <a:srgbClr val="000000"/>
                  </a:solidFill>
                </a:uFill>
                <a:latin typeface="+mn-lt"/>
                <a:ea typeface="+mn-ea"/>
                <a:cs typeface="+mn-cs"/>
                <a:sym typeface="Gill Sans"/>
              </a:rPr>
              <a:t>ipython</a:t>
            </a:r>
            <a:r>
              <a:rPr kumimoji="0" lang="en-US" sz="2400" b="0" i="0" u="none" strike="noStrike" cap="none" spc="0" normalizeH="0" dirty="0" smtClean="0">
                <a:ln>
                  <a:noFill/>
                </a:ln>
                <a:solidFill>
                  <a:srgbClr val="000000"/>
                </a:solidFill>
                <a:effectLst/>
                <a:uFill>
                  <a:solidFill>
                    <a:srgbClr val="000000"/>
                  </a:solidFill>
                </a:uFill>
                <a:latin typeface="+mn-lt"/>
                <a:ea typeface="+mn-ea"/>
                <a:cs typeface="+mn-cs"/>
                <a:sym typeface="Gill Sans"/>
              </a:rPr>
              <a:t>           notebook, read in data, and print a </a:t>
            </a:r>
            <a:r>
              <a:rPr kumimoji="0" lang="en-US" sz="2400" b="0" i="0" u="none" strike="noStrike" cap="none" spc="0" normalizeH="0" dirty="0" err="1" smtClean="0">
                <a:ln>
                  <a:noFill/>
                </a:ln>
                <a:solidFill>
                  <a:srgbClr val="000000"/>
                </a:solidFill>
                <a:effectLst/>
                <a:uFill>
                  <a:solidFill>
                    <a:srgbClr val="000000"/>
                  </a:solidFill>
                </a:uFill>
                <a:latin typeface="+mn-lt"/>
                <a:ea typeface="+mn-ea"/>
                <a:cs typeface="+mn-cs"/>
                <a:sym typeface="Gill Sans"/>
              </a:rPr>
              <a:t>dataframe</a:t>
            </a:r>
            <a:endParaRPr kumimoji="0" lang="en-US" sz="24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6461713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FFFFFF"/>
                </a:solidFill>
                <a:effectLst/>
                <a:uFill>
                  <a:solidFill>
                    <a:srgbClr val="000000"/>
                  </a:solidFill>
                </a:uFill>
                <a:sym typeface="Gill Sans"/>
              </a:rPr>
              <a:t>Exit</a:t>
            </a:r>
            <a:r>
              <a:rPr kumimoji="0" lang="en-US" sz="6000" b="0" i="0" u="none" strike="noStrike" cap="none" spc="0" normalizeH="0" dirty="0" smtClean="0">
                <a:ln>
                  <a:noFill/>
                </a:ln>
                <a:solidFill>
                  <a:srgbClr val="FFFFFF"/>
                </a:solidFill>
                <a:effectLst/>
                <a:uFill>
                  <a:solidFill>
                    <a:srgbClr val="000000"/>
                  </a:solidFill>
                </a:uFill>
                <a:sym typeface="Gill Sans"/>
              </a:rPr>
              <a:t> Ticket </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5283146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TODAY</a:t>
            </a:r>
            <a:endParaRPr sz="2400" b="1" dirty="0">
              <a:uFill>
                <a:solidFill/>
              </a:uFill>
            </a:endParaRPr>
          </a:p>
        </p:txBody>
      </p:sp>
      <p:sp>
        <p:nvSpPr>
          <p:cNvPr id="299" name="Shape 299"/>
          <p:cNvSpPr/>
          <p:nvPr/>
        </p:nvSpPr>
        <p:spPr>
          <a:xfrm>
            <a:off x="478637" y="1033785"/>
            <a:ext cx="8420366" cy="327269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t>Described </a:t>
            </a:r>
            <a:r>
              <a:rPr lang="en-US" sz="2800" dirty="0"/>
              <a:t>the roles of GA staff and students to create a successful learning environment for data science </a:t>
            </a:r>
            <a:endParaRPr lang="en-US" sz="2800" dirty="0" smtClean="0"/>
          </a:p>
          <a:p>
            <a:pPr marL="171449" marR="0" lvl="0" indent="-171449" algn="l" defTabSz="1524000">
              <a:spcBef>
                <a:spcPts val="500"/>
              </a:spcBef>
              <a:buSzPct val="86000"/>
              <a:buFont typeface="Lucida Grande"/>
              <a:buChar char="‣"/>
              <a:defRPr sz="1800">
                <a:uFillTx/>
              </a:defRPr>
            </a:pPr>
            <a:r>
              <a:rPr lang="en-US" sz="2800" dirty="0" smtClean="0"/>
              <a:t>Define </a:t>
            </a:r>
            <a:r>
              <a:rPr lang="en-US" sz="2800" dirty="0"/>
              <a:t>data </a:t>
            </a:r>
            <a:r>
              <a:rPr lang="en-US" sz="2800" dirty="0" smtClean="0"/>
              <a:t>science and took a first stab at interpreting </a:t>
            </a:r>
            <a:r>
              <a:rPr lang="en-US" sz="2800" dirty="0"/>
              <a:t>results from existing analysis </a:t>
            </a:r>
            <a:endParaRPr lang="en-US" sz="2800" dirty="0" smtClean="0"/>
          </a:p>
          <a:p>
            <a:pPr marL="171449" marR="0" lvl="0" indent="-171449" algn="l" defTabSz="1524000">
              <a:spcBef>
                <a:spcPts val="500"/>
              </a:spcBef>
              <a:buSzPct val="86000"/>
              <a:buFont typeface="Lucida Grande"/>
              <a:buChar char="‣"/>
              <a:defRPr sz="1800">
                <a:uFillTx/>
              </a:defRPr>
            </a:pPr>
            <a:r>
              <a:rPr lang="en-US" sz="2800" dirty="0" smtClean="0"/>
              <a:t>Set </a:t>
            </a:r>
            <a:r>
              <a:rPr lang="en-US" sz="2800" dirty="0"/>
              <a:t>individual learning goals for the </a:t>
            </a:r>
            <a:r>
              <a:rPr lang="en-US" sz="2800" dirty="0" smtClean="0"/>
              <a:t>course</a:t>
            </a:r>
          </a:p>
          <a:p>
            <a:pPr marL="171449" marR="0" lvl="0" indent="-171449" algn="l" defTabSz="1524000">
              <a:spcBef>
                <a:spcPts val="500"/>
              </a:spcBef>
              <a:buSzPct val="86000"/>
              <a:buFont typeface="Lucida Grande"/>
              <a:buChar char="‣"/>
              <a:defRPr sz="1800">
                <a:uFillTx/>
              </a:defRPr>
            </a:pPr>
            <a:r>
              <a:rPr lang="en-US" sz="2800" dirty="0" err="1" smtClean="0"/>
              <a:t>Dev</a:t>
            </a:r>
            <a:r>
              <a:rPr lang="en-US" sz="2800" dirty="0" smtClean="0"/>
              <a:t> </a:t>
            </a:r>
            <a:r>
              <a:rPr lang="en-US" sz="2800" dirty="0"/>
              <a:t>Environment sorted </a:t>
            </a: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160345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UP NEXT</a:t>
            </a:r>
            <a:endParaRPr sz="2400" b="1" dirty="0">
              <a:uFill>
                <a:solidFill/>
              </a:uFill>
            </a:endParaRPr>
          </a:p>
        </p:txBody>
      </p:sp>
      <p:sp>
        <p:nvSpPr>
          <p:cNvPr id="299" name="Shape 299"/>
          <p:cNvSpPr/>
          <p:nvPr/>
        </p:nvSpPr>
        <p:spPr>
          <a:xfrm>
            <a:off x="478637" y="1033785"/>
            <a:ext cx="8420366" cy="142090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Dive into python for data analysis </a:t>
            </a:r>
            <a:endParaRPr sz="2800" dirty="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Explore descriptive stats and their importance</a:t>
            </a:r>
            <a:endParaRPr sz="2800" dirty="0">
              <a:uFill>
                <a:solidFill/>
              </a:uFill>
              <a:latin typeface="Helvetica"/>
              <a:ea typeface="Helvetica"/>
              <a:cs typeface="Helvetica"/>
              <a:sym typeface="Helvetica"/>
            </a:endParaRP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14684132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6632" y="0"/>
            <a:ext cx="9757590" cy="5257800"/>
          </a:xfrm>
          <a:prstGeom prst="rect">
            <a:avLst/>
          </a:prstGeom>
        </p:spPr>
      </p:pic>
      <p:sp>
        <p:nvSpPr>
          <p:cNvPr id="3" name="Rectangle 2"/>
          <p:cNvSpPr/>
          <p:nvPr/>
        </p:nvSpPr>
        <p:spPr>
          <a:xfrm>
            <a:off x="8588189" y="5532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476945712"/>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631849" cy="5257800"/>
          </a:xfrm>
          <a:prstGeom prst="rect">
            <a:avLst/>
          </a:prstGeom>
        </p:spPr>
      </p:pic>
      <p:sp>
        <p:nvSpPr>
          <p:cNvPr id="3" name="Rectangle 2"/>
          <p:cNvSpPr/>
          <p:nvPr/>
        </p:nvSpPr>
        <p:spPr>
          <a:xfrm>
            <a:off x="8676207" y="5532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692245143"/>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
            <a:ext cx="9473068" cy="5257808"/>
          </a:xfrm>
          <a:prstGeom prst="rect">
            <a:avLst/>
          </a:prstGeom>
        </p:spPr>
      </p:pic>
      <p:sp>
        <p:nvSpPr>
          <p:cNvPr id="3" name="Rectangle 2"/>
          <p:cNvSpPr/>
          <p:nvPr/>
        </p:nvSpPr>
        <p:spPr>
          <a:xfrm>
            <a:off x="8588189" y="5029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2897861640"/>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4" y="0"/>
            <a:ext cx="9666132" cy="5369150"/>
          </a:xfrm>
          <a:prstGeom prst="rect">
            <a:avLst/>
          </a:prstGeom>
        </p:spPr>
      </p:pic>
      <p:sp>
        <p:nvSpPr>
          <p:cNvPr id="3" name="Rectangle 2"/>
          <p:cNvSpPr/>
          <p:nvPr/>
        </p:nvSpPr>
        <p:spPr>
          <a:xfrm>
            <a:off x="8726503" y="47783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9454008"/>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08865"/>
          </a:xfrm>
          <a:prstGeom prst="rect">
            <a:avLst/>
          </a:prstGeom>
        </p:spPr>
      </p:pic>
      <p:sp>
        <p:nvSpPr>
          <p:cNvPr id="3" name="Rectangle 2"/>
          <p:cNvSpPr/>
          <p:nvPr/>
        </p:nvSpPr>
        <p:spPr>
          <a:xfrm>
            <a:off x="8588189" y="553289"/>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3709463527"/>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9363075" cy="5257800"/>
          </a:xfrm>
          <a:prstGeom prst="rect">
            <a:avLst/>
          </a:prstGeom>
        </p:spPr>
      </p:pic>
      <p:sp>
        <p:nvSpPr>
          <p:cNvPr id="6" name="Rectangle 5"/>
          <p:cNvSpPr/>
          <p:nvPr/>
        </p:nvSpPr>
        <p:spPr>
          <a:xfrm>
            <a:off x="8588189" y="540714"/>
            <a:ext cx="528117" cy="326943"/>
          </a:xfrm>
          <a:prstGeom prst="rect">
            <a:avLst/>
          </a:prstGeom>
          <a:solidFill>
            <a:srgbClr val="FFFFFF"/>
          </a:solidFill>
          <a:ln w="254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endParaRPr kumimoji="0" lang="en-US" sz="4200" b="0" i="0" u="none" strike="noStrike" cap="none" spc="0" normalizeH="0" baseline="0">
              <a:ln>
                <a:noFill/>
              </a:ln>
              <a:solidFill>
                <a:srgbClr val="000000"/>
              </a:solidFill>
              <a:effectLst/>
              <a:uFill>
                <a:solidFill>
                  <a:srgbClr val="000000"/>
                </a:solidFill>
              </a:uFill>
              <a:latin typeface="+mn-lt"/>
              <a:ea typeface="+mn-ea"/>
              <a:cs typeface="+mn-cs"/>
              <a:sym typeface="Gill Sans"/>
            </a:endParaRPr>
          </a:p>
        </p:txBody>
      </p:sp>
    </p:spTree>
    <p:extLst>
      <p:ext uri="{BB962C8B-B14F-4D97-AF65-F5344CB8AC3E}">
        <p14:creationId xmlns:p14="http://schemas.microsoft.com/office/powerpoint/2010/main" val="17685846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261</TotalTime>
  <Words>1163</Words>
  <Application>Microsoft Macintosh PowerPoint</Application>
  <PresentationFormat>Custom</PresentationFormat>
  <Paragraphs>108</Paragraphs>
  <Slides>38</Slides>
  <Notes>21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White</vt:lpstr>
      <vt:lpstr>GENERAL ASSEMBLY DATA SCIENCE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ASSEMBLY DATA SCIENCE </dc:title>
  <cp:lastModifiedBy>Amy Roberts</cp:lastModifiedBy>
  <cp:revision>12</cp:revision>
  <dcterms:modified xsi:type="dcterms:W3CDTF">2015-08-25T19:27:48Z</dcterms:modified>
</cp:coreProperties>
</file>